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1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10896"/>
          </a:xfrm>
          <a:prstGeom prst="rect">
            <a:avLst/>
          </a:prstGeom>
          <a:gradFill rotWithShape="1">
            <a:gsLst>
              <a:gs pos="0">
                <a:srgbClr val="13366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5943600"/>
            <a:ext cx="12191695" cy="914400"/>
          </a:xfrm>
          <a:prstGeom prst="rect">
            <a:avLst/>
          </a:prstGeom>
          <a:gradFill rotWithShape="1">
            <a:gsLst>
              <a:gs pos="0">
                <a:srgbClr val="061A40"/>
              </a:gs>
              <a:gs pos="100000">
                <a:srgbClr val="0B2A5B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6601c3d8022b5b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777240"/>
            <a:ext cx="1737360" cy="14570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6112" y="2743200"/>
            <a:ext cx="10607040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>
                <a:solidFill>
                  <a:srgbClr val="FFFFFF"/>
                </a:solidFill>
                <a:latin typeface="Segoe UI"/>
              </a:rPr>
              <a:t>Atrium — the connected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>
                <a:solidFill>
                  <a:srgbClr val="FFFFFF"/>
                </a:solidFill>
                <a:latin typeface="Segoe UI"/>
              </a:rPr>
              <a:t>room platform for hotels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4469587"/>
            <a:ext cx="2103120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689043"/>
            <a:ext cx="9784080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C7D3E6"/>
                </a:solidFill>
                <a:latin typeface="Segoe UI"/>
              </a:rPr>
              <a:t>A branded in-room TV experience for your guests, and a single cloud console for your team — entertainment, information, revenue and fleet control in one platform.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5585155"/>
            <a:ext cx="9784080" cy="2615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9FB0C9"/>
                </a:solidFill>
                <a:latin typeface="Segoe UI"/>
              </a:rPr>
              <a:t>A capabilities walkthrough  ·  MN Digital Services  ·  ota.mndev.co.za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1733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01 /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See the whole estate at a glance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The overview dashboard: fleet health, bandwidth and what guests are using.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03b2a97cc00674c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Live fleet status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Online, in-use and offline counts across every room.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Bandwidth &amp; popular apps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See load and what guests watch, over 24 hours or 7 days.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Exceptions surfaced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Rooms that need attention are flagged before guests notice.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10 / 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Fix any room without leaving the desk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Per-TV control and remote diagnostics for the whole fleet.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b46cee9432244dd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Every TV, one table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Room, model, build, last-seen and live activity per screen.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Remote hands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Reboot, pull logs, take a screenshot or drive the TV remotely.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Self-healing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 watchdog keeps rooms on the right screen around the clock.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11 / 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Manage apps across the fleet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Decide what's on the TVs — and roll it out everywhere at once.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12dc2f37952b59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Add apps by Play link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Paste a Google Play link; Atrium installs it on your TVs.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Per-hotel app lists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Choose which apps each property's rooms receive.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Consistent everywhere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The right apps on every room, verified from the console.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12 / 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Know what guests actually use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Usage insight to guide what you promote and license.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035477bb82aa0f7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App &amp; screen usage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See where guest attention goes across the estate.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Spot the trends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Back decisions on real behaviour, not guesswork.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Right-size spend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Invest in the apps and content guests really watch.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13 / 19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REVENUE &amp; INTEGRATION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Built to fit your operation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85800" y="187208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41832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PMS integration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1832" y="2515819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Guests, folios, charges and payments sync with your property system via a secure API.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77842" y="187208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77842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33874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Room-service engine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3874" y="2515819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Menus, live orders and a kitchen display — the whole ordering loop.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69884" y="187208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069884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5916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Guest folios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5916" y="251581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Post charges and payments per room, reconciled with your PMS.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855720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855720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1832" y="4130040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Multi-hotel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" y="4499457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Run many properties from one console, each with its own brand and content.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77842" y="3855720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377842" y="3855720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33874" y="4130040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Roles &amp; access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33874" y="4499457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Admins get full control; hotel staff get a view scoped to their property.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69884" y="3855720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069884" y="3855720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25916" y="4130040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Guest casting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25916" y="4499457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An in-hotel appliance lets guests cast to the room TV over an isolated network.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14 / 19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gradFill rotWithShape="1">
            <a:gsLst>
              <a:gs pos="0">
                <a:srgbClr val="D4AF37"/>
              </a:gs>
              <a:gs pos="100000">
                <a:srgbClr val="13366E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2286000"/>
            <a:ext cx="27432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651760"/>
            <a:ext cx="9875520" cy="7534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Segoe UI"/>
              </a:rPr>
              <a:t>Platform &amp; delivery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4128" y="3551529"/>
            <a:ext cx="1920240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3770985"/>
            <a:ext cx="9509760" cy="3328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C7D3E6"/>
                </a:solidFill>
                <a:latin typeface="Segoe UI"/>
              </a:rPr>
              <a:t>Enterprise-grade under the hood, and simple to roll out across your rooms.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1733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15 / 19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UNDER THE HOOD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Secure, resilient, always current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85800" y="1872081"/>
            <a:ext cx="3436010" cy="146608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41832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Device-Owner kiosk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1832" y="251581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Runs as the TV's owner — guests can't exit, break or reconfigure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77842" y="1872081"/>
            <a:ext cx="3436010" cy="146608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77842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33874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Over-the-air updates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3874" y="251581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Ship features and fixes to every TV with no on-site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69884" y="1872081"/>
            <a:ext cx="3436010" cy="146608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069884" y="187208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5916" y="214640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Self-healing watchdog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5916" y="251581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Detects and recovers stuck rooms automatically, 24/7.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59420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59420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1832" y="386852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Signed telemetry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" y="4237939"/>
            <a:ext cx="2923946" cy="78455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Device check-ins are cryptographically signed and verified.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77842" y="359420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377842" y="359420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33874" y="386852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Runs on real hardware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33874" y="423793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Skyworth and TCL hotel panels you can actually source.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69884" y="3594201"/>
            <a:ext cx="3436010" cy="172760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069884" y="3594201"/>
            <a:ext cx="3436010" cy="6400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25916" y="3868521"/>
            <a:ext cx="2923946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Fails safe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25916" y="4237939"/>
            <a:ext cx="2923946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If a service is unreachable, the guest screen degrades gracefully.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16 / 19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DELIVERY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From box to guest-ready in minutes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A rollout your existing hotel IT can run — no specialists on site.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236378"/>
            <a:ext cx="5227167" cy="4118701"/>
          </a:xfrm>
          <a:prstGeom prst="roundRect">
            <a:avLst>
              <a:gd name="adj" fmla="val 4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" y="2236378"/>
            <a:ext cx="82296" cy="4118701"/>
          </a:xfrm>
          <a:prstGeom prst="rect">
            <a:avLst/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96696" y="2492410"/>
            <a:ext cx="4678527" cy="3584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B2A5B"/>
                </a:solidFill>
                <a:latin typeface="Segoe UI"/>
              </a:rPr>
              <a:t>Provisioning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6696" y="3079455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3033735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Install from a phone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3339144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Bring a TV online over the hotel Wi-Fi with the Android installer.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96696" y="4119311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4073591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One value to paste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4379000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Hotel IT enters a single Customer ID — Atrium does the rest.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96696" y="515916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52728" y="5113446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Guided, not guesswork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52728" y="5418856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The installer walks each step and confirms when a TV is ready.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78727" y="2236378"/>
            <a:ext cx="5227167" cy="411870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278727" y="2236378"/>
            <a:ext cx="82296" cy="4118701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9623" y="2492410"/>
            <a:ext cx="4678527" cy="3584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B2A5B"/>
                </a:solidFill>
                <a:latin typeface="Segoe UI"/>
              </a:rPr>
              <a:t>Run &amp; support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89623" y="3079455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45655" y="3033735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Zero-touch updates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45655" y="3339144"/>
            <a:ext cx="4422495" cy="2574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New builds roll out over the air across the fleet.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89623" y="386181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845655" y="3816096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Remote support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45655" y="4121505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Diagnose and fix rooms from the console — logs, screenshots, control.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9623" y="4901671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45655" y="4855951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Scales with you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45655" y="5161361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Add rooms and hotels without adding on-site complexity.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17 / 19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PROVEN APPROACH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Designed to run at scale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85800" y="2036673"/>
            <a:ext cx="2512999" cy="1874519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347569"/>
            <a:ext cx="2147239" cy="6071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B2A5B"/>
                </a:solidFill>
                <a:latin typeface="Segoe UI"/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1530819" y="3064459"/>
            <a:ext cx="822960" cy="4114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210763"/>
            <a:ext cx="21472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Console for every TV, in every hotel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54831" y="2036673"/>
            <a:ext cx="2512999" cy="1874519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37711" y="2347569"/>
            <a:ext cx="2147239" cy="6071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B2A5B"/>
                </a:solidFill>
                <a:latin typeface="Segoe UI"/>
              </a:rPr>
              <a:t>OTA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9851" y="3064459"/>
            <a:ext cx="822960" cy="4114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37711" y="3210763"/>
            <a:ext cx="21472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Fleet-wide updates, zero on-site work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23863" y="2036673"/>
            <a:ext cx="2512999" cy="1874519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6743" y="2347569"/>
            <a:ext cx="2147239" cy="6071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B2A5B"/>
                </a:solidFill>
                <a:latin typeface="Segoe UI"/>
              </a:rPr>
              <a:t>24/7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68883" y="3064459"/>
            <a:ext cx="822960" cy="4114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6743" y="3210763"/>
            <a:ext cx="21472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Self-healing keeps rooms live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92895" y="2036673"/>
            <a:ext cx="2512999" cy="1874519"/>
          </a:xfrm>
          <a:prstGeom prst="roundRect">
            <a:avLst>
              <a:gd name="adj" fmla="val 6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75775" y="2347569"/>
            <a:ext cx="2147239" cy="6071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B2A5B"/>
                </a:solidFill>
                <a:latin typeface="Segoe UI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837915" y="3064459"/>
            <a:ext cx="822960" cy="41148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75775" y="3210763"/>
            <a:ext cx="214723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 languages  ·  EN · AF · isiXhosa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4276953"/>
            <a:ext cx="10820095" cy="34564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The same platform runs a two-room pilot and a 200-screen estate — you add rooms, not complexity.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18 / 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10896"/>
          </a:xfrm>
          <a:prstGeom prst="rect">
            <a:avLst/>
          </a:prstGeom>
          <a:gradFill rotWithShape="1">
            <a:gsLst>
              <a:gs pos="0">
                <a:srgbClr val="D4AF37"/>
              </a:gs>
              <a:gs pos="100000">
                <a:srgbClr val="13366E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601c3d8022b5b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822960"/>
            <a:ext cx="1737360" cy="1457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6112" y="2542032"/>
            <a:ext cx="100584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NEXT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907792"/>
            <a:ext cx="10424160" cy="7534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Segoe UI"/>
              </a:rPr>
              <a:t>See Atrium in your hotel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807561"/>
            <a:ext cx="2103120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063593"/>
            <a:ext cx="10241280" cy="3328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DDE6F2"/>
                </a:solidFill>
                <a:latin typeface="Segoe UI"/>
              </a:rPr>
              <a:t>Book a walkthrough on a live hotel TV and console — we'll tailor it to your brand.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4506163"/>
            <a:ext cx="10241280" cy="3328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DDE6F2"/>
                </a:solidFill>
                <a:latin typeface="Segoe UI"/>
              </a:rPr>
              <a:t>We'll scope your apps, your PMS and your rollout, and give you a clear plan and pricing.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5040172"/>
            <a:ext cx="10241280" cy="2414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D4AF37"/>
                </a:solidFill>
                <a:latin typeface="Segoe UI"/>
              </a:rPr>
              <a:t>support@mnsa.co.za   ·   ota.mndev.co.za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1733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19 /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THE OPPORTUNITY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1068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The room TV should work as hard as the room does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96717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16834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Guests spend hours with it. Today it earns almost nothing back.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770388"/>
            <a:ext cx="5227167" cy="3584691"/>
          </a:xfrm>
          <a:prstGeom prst="roundRect">
            <a:avLst>
              <a:gd name="adj" fmla="val 4000"/>
            </a:avLst>
          </a:prstGeom>
          <a:solidFill>
            <a:srgbClr val="F4F7FC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" y="2770388"/>
            <a:ext cx="82296" cy="3584691"/>
          </a:xfrm>
          <a:prstGeom prst="rect">
            <a:avLst/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96696" y="3026420"/>
            <a:ext cx="4678527" cy="3584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B2A5B"/>
                </a:solidFill>
                <a:latin typeface="Segoe UI"/>
              </a:rPr>
              <a:t>The TV today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6696" y="3613464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52728" y="3567744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Off-brand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2728" y="3873154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The manufacturer's menu and logo greet your guest, not yours.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96696" y="4653320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52728" y="4607600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Silent on revenue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2728" y="4913010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No room service, no folio, no way to promote what you sell.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96696" y="569317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0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252728" y="5647456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Hard to support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52728" y="5952865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No visibility, no remote control — every issue is a room visit.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78727" y="2770388"/>
            <a:ext cx="5227167" cy="358469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278727" y="2770388"/>
            <a:ext cx="82296" cy="3584691"/>
          </a:xfrm>
          <a:prstGeom prst="rect">
            <a:avLst/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9623" y="3026420"/>
            <a:ext cx="4678527" cy="3584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B2A5B"/>
                </a:solidFill>
                <a:latin typeface="Segoe UI"/>
              </a:rPr>
              <a:t>What Atrium makes it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89623" y="3613464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45655" y="3567744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Yours, end to end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45655" y="3873154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Your brand, your services and the apps guests already use.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89623" y="4653320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845655" y="4607600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A revenue surface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45655" y="4913010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In-room ordering and folio charges that flow to your PMS.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9623" y="569317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45655" y="5647456"/>
            <a:ext cx="4422495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F1B2D"/>
                </a:solidFill>
                <a:latin typeface="Segoe UI"/>
              </a:rPr>
              <a:t>Centrally managed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45655" y="5952865"/>
            <a:ext cx="4422495" cy="5149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Every TV, every hotel, controlled and updated from the cloud.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02 / 19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gradFill rotWithShape="1">
            <a:gsLst>
              <a:gs pos="0">
                <a:srgbClr val="D4AF37"/>
              </a:gs>
              <a:gs pos="100000">
                <a:srgbClr val="13366E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2286000"/>
            <a:ext cx="27432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651760"/>
            <a:ext cx="9875520" cy="7534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Segoe UI"/>
              </a:rPr>
              <a:t>The guest experience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4128" y="3551529"/>
            <a:ext cx="1920240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3770985"/>
            <a:ext cx="9509760" cy="6656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C7D3E6"/>
                </a:solidFill>
                <a:latin typeface="Segoe UI"/>
              </a:rPr>
              <a:t>What the guest sees the moment they turn on the TV — on your brand, in their language.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1733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03 / 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GUEST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A home screen that's unmistakably yours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Your logo, your colours and a personal welcome — kiosk-locked so it always looks right.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21554d8291e2902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Branded &amp; personal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2615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By name and room, in your brand colours.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269650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214786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Their apps, ready to go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529340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Netflix, YouTube, DStv and more, from Google Play.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418136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363272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Services one tap away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677826"/>
            <a:ext cx="3943807" cy="2615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Restaurant, hotel info, flights and the bill.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287768" y="5305104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62088" y="5250240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Guest Wi-Fi in one scan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62088" y="5564794"/>
            <a:ext cx="3943807" cy="2615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 Wi-Fi QR — no long passwords to type.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04 / 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GUEST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Live info the moment they arrive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Flight schedules, weather, currency and travel times — built in and kept live.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fe7814d4bd5671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Live flight board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Departures and arrivals for the nearest airport, updated in real time.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Weather &amp; travel time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Local conditions, sunrise/sunset and drive times to the airport.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Currency at a glance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Live exchange rates on the home screen's ticker.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05 / 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REVENUE &amp; SERVICE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Order to the room, from the TV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Turn the biggest screen in the room into an ordering channel.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39e23ce9a7754d0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In-room dining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Guests browse the menu and order; the kitchen sees it on a live display.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Promote your services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Surface the spa, restaurant and experiences where guests look.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More revenue per stay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Make it effortless for guests to spend inside the hotel.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06 / 19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REVENUE &amp; SERVICE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The folio, in the guest's hands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Transparent billing that syncs with your property system.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8fd246d0aac6d0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Live folio on the TV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Guests see their charges — no surprises at checkout.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Charge to the room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Post charges and payments straight to the guest folio.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PMS-connected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Guests, charges and payments stay in step with your PMS.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07 / 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66928"/>
            <a:ext cx="86868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GUEST EXPERIENCE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835152"/>
            <a:ext cx="9448495" cy="534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0B2A5B"/>
                </a:solidFill>
                <a:latin typeface="Segoe UI"/>
              </a:rPr>
              <a:t>Everything about the hotel, in the room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1433169"/>
            <a:ext cx="841248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634337"/>
            <a:ext cx="9539935" cy="327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45566E"/>
                </a:solidFill>
                <a:latin typeface="Segoe UI"/>
              </a:rPr>
              <a:t>Your information pages and services, built and updated from the console.</a:t>
            </a:r>
          </a:p>
        </p:txBody>
      </p:sp>
      <p:pic>
        <p:nvPicPr>
          <p:cNvPr id="7" name="Picture 6" descr="83202678676914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07" y="457200"/>
            <a:ext cx="868680" cy="7285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85800" y="2181514"/>
            <a:ext cx="6236207" cy="3595878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4f0c446ea44e02d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2282098"/>
            <a:ext cx="6035040" cy="33947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87768" y="2382682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62088" y="2327818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Your info pages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62088" y="2642372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Amenities, policies, directions — presented cleanly on the TV.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87768" y="3531168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62088" y="3476304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Cast from a phone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62088" y="3790858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Guests cast their own content to the TV over a secure network.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287768" y="4679655"/>
            <a:ext cx="118872" cy="118872"/>
          </a:xfrm>
          <a:prstGeom prst="roundRect">
            <a:avLst>
              <a:gd name="adj" fmla="val 50000"/>
            </a:avLst>
          </a:prstGeom>
          <a:solidFill>
            <a:srgbClr val="D4AF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62088" y="4624791"/>
            <a:ext cx="3943807" cy="2779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0B2A5B"/>
                </a:solidFill>
                <a:latin typeface="Segoe UI"/>
              </a:rPr>
              <a:t>Always current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4939344"/>
            <a:ext cx="3943807" cy="5230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5566E"/>
                </a:solidFill>
                <a:latin typeface="Segoe UI"/>
              </a:rPr>
              <a:t>Change it once in the console; every room updates.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8A97AC"/>
                </a:solidFill>
                <a:latin typeface="Segoe UI"/>
              </a:rPr>
              <a:t>08 / 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A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gradFill rotWithShape="1">
            <a:gsLst>
              <a:gs pos="0">
                <a:srgbClr val="D4AF37"/>
              </a:gs>
              <a:gs pos="100000">
                <a:srgbClr val="13366E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2286000"/>
            <a:ext cx="2743200" cy="2340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D4AF37"/>
                </a:solidFill>
                <a:latin typeface="Segoe UI"/>
              </a:rPr>
              <a:t>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651760"/>
            <a:ext cx="9875520" cy="7534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Segoe UI"/>
              </a:rPr>
              <a:t>The operations console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4128" y="3551529"/>
            <a:ext cx="1920240" cy="45720"/>
          </a:xfrm>
          <a:prstGeom prst="rect">
            <a:avLst/>
          </a:prstGeom>
          <a:gradFill rotWithShape="1">
            <a:gsLst>
              <a:gs pos="0">
                <a:srgbClr val="E2C25E"/>
              </a:gs>
              <a:gs pos="100000">
                <a:srgbClr val="D4AF37"/>
              </a:gs>
            </a:gsLst>
            <a:lin scaled="0" ang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3770985"/>
            <a:ext cx="9509760" cy="6656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C7D3E6"/>
                </a:solidFill>
                <a:latin typeface="Segoe UI"/>
              </a:rPr>
              <a:t>One cloud console runs every TV in every hotel — live status, remote control and zero-touch updates.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382512"/>
            <a:ext cx="10820095" cy="10972"/>
          </a:xfrm>
          <a:prstGeom prst="rect">
            <a:avLst/>
          </a:prstGeom>
          <a:solidFill>
            <a:srgbClr val="1733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455664"/>
            <a:ext cx="868680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Atrium — Connected Room Platform   ·   MN Digital Services   ·   ota.mndev.co.za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25735" y="6455664"/>
            <a:ext cx="1280160" cy="1755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0C9"/>
                </a:solidFill>
                <a:latin typeface="Segoe UI"/>
              </a:rPr>
              <a:t>09 / 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